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8" r:id="rId6"/>
    <p:sldId id="260" r:id="rId7"/>
    <p:sldId id="261" r:id="rId8"/>
    <p:sldId id="262" r:id="rId9"/>
    <p:sldId id="263" r:id="rId10"/>
    <p:sldId id="275" r:id="rId11"/>
    <p:sldId id="265" r:id="rId12"/>
    <p:sldId id="266" r:id="rId13"/>
    <p:sldId id="270" r:id="rId14"/>
    <p:sldId id="271" r:id="rId15"/>
    <p:sldId id="272" r:id="rId16"/>
    <p:sldId id="273" r:id="rId17"/>
    <p:sldId id="274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FFEACD"/>
    <a:srgbClr val="FFF8EF"/>
    <a:srgbClr val="071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88" autoAdjust="0"/>
    <p:restoredTop sz="96236" autoAdjust="0"/>
  </p:normalViewPr>
  <p:slideViewPr>
    <p:cSldViewPr snapToGrid="0">
      <p:cViewPr>
        <p:scale>
          <a:sx n="71" d="100"/>
          <a:sy n="71" d="100"/>
        </p:scale>
        <p:origin x="1864" y="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B4EBD-E3D6-4884-9C30-534AAD642BC9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1D60C-88D0-4E6B-A295-E7004F3CF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23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1D60C-88D0-4E6B-A295-E7004F3CF0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9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481E8-7D2B-300A-875C-8ED9A1E2C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BDFAE-3CF0-6F49-A1B1-0D94D2442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C5245D-7BFD-5263-291D-AE569704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9F22C-72F5-77BA-080D-CAD0863FC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C1D60C-88D0-4E6B-A295-E7004F3CF0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65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A8F46-0D20-A4DC-C123-EB7969671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2CADF-748E-3AB4-D796-6E6B1DD0B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B6581-E4C7-6F55-26AB-F37AA7163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E9364-1153-7F5B-8193-B437E190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45A43-B5E5-C8D6-F70F-899A94B3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7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63541-39F6-C417-7FF7-CEABBF6D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A3E9C-8A97-C7C3-331C-F024BFF05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332A7-2376-A701-0E0C-0CD24CAEC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9AC2F-FDD3-35A1-952D-E69B51D48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2E713-5D1E-0AA0-56DC-78DEEF3B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8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7AC0D-F131-11ED-6DBF-CF1A1E170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6D05A-3787-7DDB-D84F-50120828D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C6F57-9653-6213-B537-CD2922CB3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2EC86-1C66-EBC3-F4FD-8C0F56F8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BB22A-3CBA-B162-6690-C7400F3B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1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5988A-0147-E080-7A99-88EC11150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6801D-D3B9-4CB8-AC4D-13A1B484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F349-FED5-4058-2E7D-15A825A7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0A8FF-1058-65C5-ACE3-F9284153F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B07BE-8E57-6EA4-5C0B-ADF0E340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3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E05A3-3E67-9F4E-E545-400B2CFC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9519A-7E4B-84BB-FF0D-AC8910D8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6E349-069D-EF49-0756-EE0A494D9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94F51-8859-7B86-0386-EF6BE93D8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20EB4-EBFB-A282-099B-8C2CD739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80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854F-A637-D3B6-AFED-C392E7976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33F1B-E100-1C9C-C335-3CC135B8AC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9AA05F-280B-274E-1E58-50728D3F4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52B43-3B40-D6DE-402A-4A38F271A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2AEA6B-BE84-74D0-3F8F-8D4BB2C9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761EC-0188-DFE2-9F62-AC5127AD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05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9EEED-4556-A9A5-1D00-AFD5D3DC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6E8D0-8D43-3A9D-3937-687A5BACE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42AD3-8CB6-9859-8F9A-E8A6DB3BF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CC3495-2EE0-D595-F6EF-ED6CB73CBF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B360B-68CE-C096-BB0C-8007E088F3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F7F28-378A-364D-5515-A3001F9D9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925867-2601-BC03-C454-AE802DF6E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9DC81C-3B5C-F94C-8D4E-B39ACAB4F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16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378D-1937-BD6D-6B73-C19C76B7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EC1D14-3F56-43DF-25F3-B02F74005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34F5C9-7826-F612-7FAA-7F1300C20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AC7578-EF30-7D4D-BB55-231ECD5B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884F91-A64A-E380-C3C0-BB2CFC0F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308E1-ABE4-326C-0F94-60822CC9C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4AFDE-E6DF-426A-9B07-C80CA7939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D03C-5410-FC3C-AC54-A26D1A6A2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86F35-05CD-DA90-6F11-DF164218C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E7A7C-0179-7949-A1BE-2087A1B86C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60800-0319-7DB3-8E30-C3D43E063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05E0A-5F44-52EC-CAAE-3E5432890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0FA8C-2013-7BF2-D0AF-EEB56EF8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70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D2E1F-FBDD-0598-42E2-67044531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0CAD9-39CC-7482-D578-4B802FD7C5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43E63-96C8-FAE4-A4BE-EDE630E46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E5045-F75E-0A41-86FB-7C61546A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6280C1-ADD9-9B70-8F01-6652C5FC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851CE-484E-54D0-50F9-D7CF5A3FC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84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7D881-3982-2B45-2FF8-92C9FB999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DB1E9-866C-EDF9-D96D-7867F810E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C1CE27-1424-F215-0539-018C30E8B1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4CB525-EAAC-44A8-9F65-A4E744FA744B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049CF-10E8-C7F7-E920-C7321C4F5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F74A5-56AB-6A7A-F515-F508515F9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9CA14-598E-4CFF-9344-872086205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6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875F36-DEE2-4A76-9FAF-8A83783167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DF30E-943E-5AA3-72CD-C0B7B5507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470" y="3328467"/>
            <a:ext cx="7832105" cy="2387600"/>
          </a:xfrm>
        </p:spPr>
        <p:txBody>
          <a:bodyPr>
            <a:normAutofit fontScale="90000"/>
          </a:bodyPr>
          <a:lstStyle/>
          <a:p>
            <a:pPr algn="l"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Reading Habit Differences Across Ages</a:t>
            </a:r>
            <a:b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3100" dirty="0">
                <a:solidFill>
                  <a:schemeClr val="bg1"/>
                </a:solidFill>
                <a:latin typeface="Garamond" panose="02020404030301010803" pitchFamily="18" charset="0"/>
              </a:rPr>
              <a:t>Matthew A. Sabony</a:t>
            </a:r>
            <a:br>
              <a:rPr lang="en-US" sz="31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sz="3100" dirty="0">
                <a:solidFill>
                  <a:schemeClr val="bg1"/>
                </a:solidFill>
                <a:latin typeface="Garamond" panose="02020404030301010803" pitchFamily="18" charset="0"/>
              </a:rPr>
              <a:t>MGMT-581L</a:t>
            </a:r>
            <a:endParaRPr lang="en-US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4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9A29F-E656-DE76-9EF8-6DD47DCCC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753543-F5BD-9264-3D07-302EA54241B4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4E7089-6181-0E0B-CF65-B52BA7F86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Simple Linear Regression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0A1836-2160-417D-1B9C-38D2FCD7A9B1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Data Preprocessing | Hypothesis Testing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Machine Learning Models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Interpreting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C06F48-5E01-EF19-B624-296EBE5A3CCA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799C87-A7DD-5711-DD6B-FC39C994EC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4211"/>
          <a:stretch/>
        </p:blipFill>
        <p:spPr>
          <a:xfrm>
            <a:off x="6938461" y="1789683"/>
            <a:ext cx="4845299" cy="365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0CA0DA-23D4-607F-3190-B23A0195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370" y="4369359"/>
            <a:ext cx="3468242" cy="20117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F54B71-418A-ACC5-B77B-F78FD84AACF9}"/>
              </a:ext>
            </a:extLst>
          </p:cNvPr>
          <p:cNvSpPr txBox="1"/>
          <p:nvPr/>
        </p:nvSpPr>
        <p:spPr>
          <a:xfrm>
            <a:off x="205251" y="1731875"/>
            <a:ext cx="65544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Objective</a:t>
            </a:r>
            <a:r>
              <a:rPr lang="en-US" dirty="0">
                <a:latin typeface="Garamond" panose="02020404030301010803" pitchFamily="18" charset="0"/>
              </a:rPr>
              <a:t>: Analyze whether </a:t>
            </a:r>
            <a:r>
              <a:rPr lang="en-US" i="1" dirty="0">
                <a:latin typeface="Garamond" panose="02020404030301010803" pitchFamily="18" charset="0"/>
              </a:rPr>
              <a:t>Age</a:t>
            </a:r>
            <a:r>
              <a:rPr lang="en-US" dirty="0">
                <a:latin typeface="Garamond" panose="02020404030301010803" pitchFamily="18" charset="0"/>
              </a:rPr>
              <a:t> can predict </a:t>
            </a:r>
            <a:r>
              <a:rPr lang="en-US" i="1" dirty="0">
                <a:latin typeface="Garamond" panose="02020404030301010803" pitchFamily="18" charset="0"/>
              </a:rPr>
              <a:t>Num_of_Books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>
                <a:latin typeface="Garamond" panose="02020404030301010803" pitchFamily="18" charset="0"/>
              </a:rPr>
              <a:t>Findings</a:t>
            </a:r>
            <a:r>
              <a:rPr lang="en-US" dirty="0">
                <a:latin typeface="Garamond" panose="02020404030301010803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Regression Equation: </a:t>
            </a:r>
            <a:r>
              <a:rPr lang="en-US" i="1" dirty="0">
                <a:latin typeface="Garamond" panose="02020404030301010803" pitchFamily="18" charset="0"/>
              </a:rPr>
              <a:t>Num_of_Books </a:t>
            </a:r>
            <a:r>
              <a:rPr lang="en-US" dirty="0">
                <a:latin typeface="Garamond" panose="02020404030301010803" pitchFamily="18" charset="0"/>
              </a:rPr>
              <a:t>= 13.37 + 0.07(</a:t>
            </a:r>
            <a:r>
              <a:rPr lang="en-US" i="1" dirty="0">
                <a:latin typeface="Garamond" panose="02020404030301010803" pitchFamily="18" charset="0"/>
              </a:rPr>
              <a:t>Age</a:t>
            </a:r>
            <a:r>
              <a:rPr lang="en-US" dirty="0">
                <a:latin typeface="Garamond" panose="02020404030301010803" pitchFamily="18" charset="0"/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R</a:t>
            </a:r>
            <a:r>
              <a:rPr lang="en-US" baseline="30000" dirty="0">
                <a:latin typeface="Garamond" panose="02020404030301010803" pitchFamily="18" charset="0"/>
              </a:rPr>
              <a:t>2 </a:t>
            </a:r>
            <a:r>
              <a:rPr lang="en-US" dirty="0">
                <a:latin typeface="Garamond" panose="02020404030301010803" pitchFamily="18" charset="0"/>
              </a:rPr>
              <a:t>= 0.003021; very weak relationship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p-value = 0.003432; statistically significant</a:t>
            </a:r>
          </a:p>
          <a:p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>
                <a:latin typeface="Garamond" panose="02020404030301010803" pitchFamily="18" charset="0"/>
              </a:rPr>
              <a:t>Conclusion</a:t>
            </a:r>
            <a:r>
              <a:rPr lang="en-US" dirty="0">
                <a:latin typeface="Garamond" panose="02020404030301010803" pitchFamily="18" charset="0"/>
              </a:rPr>
              <a:t>: Despite being statistically significant, the relationship between </a:t>
            </a:r>
            <a:r>
              <a:rPr lang="en-US" i="1" dirty="0">
                <a:latin typeface="Garamond" panose="02020404030301010803" pitchFamily="18" charset="0"/>
              </a:rPr>
              <a:t>Age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>
                <a:latin typeface="Garamond" panose="02020404030301010803" pitchFamily="18" charset="0"/>
              </a:rPr>
              <a:t>Num_of_Books </a:t>
            </a:r>
            <a:r>
              <a:rPr lang="en-US" dirty="0">
                <a:latin typeface="Garamond" panose="02020404030301010803" pitchFamily="18" charset="0"/>
              </a:rPr>
              <a:t>is very weak.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E2A49-6073-A896-0E5B-61ED4F0B5D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249" b="187"/>
          <a:stretch/>
        </p:blipFill>
        <p:spPr>
          <a:xfrm>
            <a:off x="6938460" y="2292210"/>
            <a:ext cx="4845299" cy="956788"/>
          </a:xfrm>
          <a:prstGeom prst="rect">
            <a:avLst/>
          </a:prstGeom>
        </p:spPr>
      </p:pic>
      <p:pic>
        <p:nvPicPr>
          <p:cNvPr id="5" name="Picture 4" descr="A graph of a number of books&#10;&#10;Description automatically generated">
            <a:extLst>
              <a:ext uri="{FF2B5EF4-FFF2-40B4-BE49-F238E27FC236}">
                <a16:creationId xmlns:a16="http://schemas.microsoft.com/office/drawing/2014/main" id="{F7CF0CA4-2CA8-0A5C-E018-27B3A1264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60" y="3386319"/>
            <a:ext cx="4845299" cy="299024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70220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CC5B-7B94-C4DA-2DAC-67F86CF7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107989-252C-C9FD-06C7-9FBD56142921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D8BB54-2CF6-2F34-E1C0-9F5080A0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Binary Logistic Regressions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27C26F-A3BE-0958-F9D4-AFA17AEFE6E0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Data Preprocessing | Hypothesis Testing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Machine Learning Models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Interpreting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913813-ABBC-7DFE-3554-77D2362C53CD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11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AC497-699D-DD86-93B2-D46EC87AE4F2}"/>
              </a:ext>
            </a:extLst>
          </p:cNvPr>
          <p:cNvSpPr txBox="1"/>
          <p:nvPr/>
        </p:nvSpPr>
        <p:spPr>
          <a:xfrm>
            <a:off x="2449357" y="1731875"/>
            <a:ext cx="729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</a:rPr>
              <a:t>Objective</a:t>
            </a:r>
            <a:r>
              <a:rPr lang="en-US" dirty="0">
                <a:latin typeface="Garamond" panose="02020404030301010803" pitchFamily="18" charset="0"/>
              </a:rPr>
              <a:t>: Analyze whether </a:t>
            </a:r>
            <a:r>
              <a:rPr lang="en-US" i="1" dirty="0">
                <a:latin typeface="Garamond" panose="02020404030301010803" pitchFamily="18" charset="0"/>
              </a:rPr>
              <a:t>Age</a:t>
            </a:r>
            <a:r>
              <a:rPr lang="en-US" dirty="0">
                <a:latin typeface="Garamond" panose="02020404030301010803" pitchFamily="18" charset="0"/>
              </a:rPr>
              <a:t> can predict </a:t>
            </a:r>
            <a:r>
              <a:rPr lang="en-US" i="1" dirty="0">
                <a:latin typeface="Garamond" panose="02020404030301010803" pitchFamily="18" charset="0"/>
              </a:rPr>
              <a:t>Printed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i="1" dirty="0">
                <a:latin typeface="Garamond" panose="02020404030301010803" pitchFamily="18" charset="0"/>
              </a:rPr>
              <a:t>Audio</a:t>
            </a:r>
            <a:r>
              <a:rPr lang="en-US" dirty="0">
                <a:latin typeface="Garamond" panose="02020404030301010803" pitchFamily="18" charset="0"/>
              </a:rPr>
              <a:t>, and/or </a:t>
            </a:r>
            <a:r>
              <a:rPr lang="en-US" i="1" dirty="0">
                <a:latin typeface="Garamond" panose="02020404030301010803" pitchFamily="18" charset="0"/>
              </a:rPr>
              <a:t>EBooks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94902B-CF1D-DC41-0497-63E051228F45}"/>
              </a:ext>
            </a:extLst>
          </p:cNvPr>
          <p:cNvGrpSpPr/>
          <p:nvPr/>
        </p:nvGrpSpPr>
        <p:grpSpPr>
          <a:xfrm>
            <a:off x="4859395" y="2542122"/>
            <a:ext cx="6404184" cy="1469063"/>
            <a:chOff x="3658549" y="2307489"/>
            <a:chExt cx="8303993" cy="19545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287F3C-6A95-A896-76B3-682C4A0F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2424" b="730"/>
            <a:stretch/>
          </p:blipFill>
          <p:spPr>
            <a:xfrm>
              <a:off x="3658549" y="3635283"/>
              <a:ext cx="8303992" cy="62672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15B6EC-FB5E-EA14-E375-B1D780BF1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58113" b="34816"/>
            <a:stretch/>
          </p:blipFill>
          <p:spPr>
            <a:xfrm>
              <a:off x="3658549" y="2936817"/>
              <a:ext cx="8303991" cy="6473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6E48F9C-71AB-09FE-FF3B-73F46C597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881" b="73689"/>
            <a:stretch/>
          </p:blipFill>
          <p:spPr>
            <a:xfrm>
              <a:off x="3658550" y="2307489"/>
              <a:ext cx="8303992" cy="58869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4C526-C8DC-BE92-2398-11DFA8F763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766" b="83679"/>
          <a:stretch/>
        </p:blipFill>
        <p:spPr>
          <a:xfrm>
            <a:off x="928422" y="2542122"/>
            <a:ext cx="3366495" cy="14690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F5CF45F-9E0D-C10D-605D-DBBADF14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3" y="4420047"/>
            <a:ext cx="3979478" cy="18745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FC33F99-78E9-5A12-D8BA-2432F42A9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204" y="4420047"/>
            <a:ext cx="3845620" cy="18745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E5A771-502C-7725-66A0-CA107EF15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188" y="4420047"/>
            <a:ext cx="3885448" cy="1874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180AB-B968-F148-848D-3C2E5ADC641C}"/>
              </a:ext>
            </a:extLst>
          </p:cNvPr>
          <p:cNvSpPr txBox="1"/>
          <p:nvPr/>
        </p:nvSpPr>
        <p:spPr>
          <a:xfrm>
            <a:off x="940923" y="2192762"/>
            <a:ext cx="3341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Cleaning data for book format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CFCCE-D41F-6238-C951-2C331865173E}"/>
              </a:ext>
            </a:extLst>
          </p:cNvPr>
          <p:cNvSpPr txBox="1"/>
          <p:nvPr/>
        </p:nvSpPr>
        <p:spPr>
          <a:xfrm>
            <a:off x="7136701" y="2192762"/>
            <a:ext cx="2098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Logistic regression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98360A-D06D-0CFD-5E49-2142F1200D22}"/>
              </a:ext>
            </a:extLst>
          </p:cNvPr>
          <p:cNvSpPr txBox="1"/>
          <p:nvPr/>
        </p:nvSpPr>
        <p:spPr>
          <a:xfrm>
            <a:off x="1304432" y="4090391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Output for </a:t>
            </a:r>
            <a:r>
              <a:rPr lang="en-US" sz="1600" i="1" dirty="0">
                <a:latin typeface="Garamond" panose="02020404030301010803" pitchFamily="18" charset="0"/>
              </a:rPr>
              <a:t>Printed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95FD46-DB91-FC1D-E1B8-EFDFB215D363}"/>
              </a:ext>
            </a:extLst>
          </p:cNvPr>
          <p:cNvSpPr txBox="1"/>
          <p:nvPr/>
        </p:nvSpPr>
        <p:spPr>
          <a:xfrm>
            <a:off x="5364596" y="4090391"/>
            <a:ext cx="15568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Output for </a:t>
            </a:r>
            <a:r>
              <a:rPr lang="en-US" sz="1600" i="1" dirty="0">
                <a:latin typeface="Garamond" panose="02020404030301010803" pitchFamily="18" charset="0"/>
              </a:rPr>
              <a:t>Audio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569240-9649-1AA5-9D89-5E6E7AF68192}"/>
              </a:ext>
            </a:extLst>
          </p:cNvPr>
          <p:cNvSpPr txBox="1"/>
          <p:nvPr/>
        </p:nvSpPr>
        <p:spPr>
          <a:xfrm>
            <a:off x="9289579" y="4090391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Output for </a:t>
            </a:r>
            <a:r>
              <a:rPr lang="en-US" sz="1600" i="1" dirty="0">
                <a:latin typeface="Garamond" panose="02020404030301010803" pitchFamily="18" charset="0"/>
              </a:rPr>
              <a:t>EBooks</a:t>
            </a:r>
          </a:p>
        </p:txBody>
      </p:sp>
    </p:spTree>
    <p:extLst>
      <p:ext uri="{BB962C8B-B14F-4D97-AF65-F5344CB8AC3E}">
        <p14:creationId xmlns:p14="http://schemas.microsoft.com/office/powerpoint/2010/main" val="278107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1887C-2D03-C903-ABC9-44792E77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FECCDD7-EB9E-DD53-1652-C2DFAA7D0694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04142B-C6D3-1476-56F2-ADD85780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Binary Logistic Regressions cont.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FD7CCA-C66F-01AA-AAFA-99988BD79284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Data Preprocessing | Hypothesis Testing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Machine Learning Models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Interpreting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EC0A47-DA6A-66ED-95A9-DD2497685A38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12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6774E4-059F-4225-8DFE-EFD4A5D92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172016"/>
              </p:ext>
            </p:extLst>
          </p:nvPr>
        </p:nvGraphicFramePr>
        <p:xfrm>
          <a:off x="422910" y="2381385"/>
          <a:ext cx="11346180" cy="310896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744980">
                  <a:extLst>
                    <a:ext uri="{9D8B030D-6E8A-4147-A177-3AD203B41FA5}">
                      <a16:colId xmlns:a16="http://schemas.microsoft.com/office/drawing/2014/main" val="3060624555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817928090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4092754368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578632214"/>
                    </a:ext>
                  </a:extLst>
                </a:gridCol>
              </a:tblGrid>
              <a:tr h="247270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latin typeface="Garamond" panose="02020404030301010803" pitchFamily="18" charset="0"/>
                        </a:rPr>
                        <a:t>Findings and Conclusions</a:t>
                      </a:r>
                    </a:p>
                  </a:txBody>
                  <a:tcPr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0789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Garamond" panose="02020404030301010803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aramond" panose="02020404030301010803" pitchFamily="18" charset="0"/>
                        </a:rPr>
                        <a:t>Printed</a:t>
                      </a:r>
                    </a:p>
                  </a:txBody>
                  <a:tcP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aramond" panose="02020404030301010803" pitchFamily="18" charset="0"/>
                        </a:rPr>
                        <a:t>Audio</a:t>
                      </a:r>
                    </a:p>
                  </a:txBody>
                  <a:tcP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Garamond" panose="02020404030301010803" pitchFamily="18" charset="0"/>
                        </a:rPr>
                        <a:t>EBooks</a:t>
                      </a:r>
                    </a:p>
                  </a:txBody>
                  <a:tcP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24924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Intercept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2.229 (P = 0.902)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High baseline probability of reading printed books at </a:t>
                      </a:r>
                      <a:r>
                        <a:rPr lang="en-US" sz="1400" b="0" i="1" dirty="0">
                          <a:latin typeface="Garamond" panose="02020404030301010803" pitchFamily="18" charset="0"/>
                        </a:rPr>
                        <a:t>Age</a:t>
                      </a:r>
                      <a:r>
                        <a:rPr lang="en-US" sz="1400" b="0" dirty="0">
                          <a:latin typeface="Garamond" panose="02020404030301010803" pitchFamily="18" charset="0"/>
                        </a:rPr>
                        <a:t>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-1.776 (P = 0.145)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Low baseline probability of reading audio books at </a:t>
                      </a:r>
                      <a:r>
                        <a:rPr lang="en-US" sz="1400" b="0" i="1" dirty="0">
                          <a:latin typeface="Garamond" panose="02020404030301010803" pitchFamily="18" charset="0"/>
                        </a:rPr>
                        <a:t>Age </a:t>
                      </a:r>
                      <a:r>
                        <a:rPr lang="en-US" sz="1400" b="0" dirty="0">
                          <a:latin typeface="Garamond" panose="02020404030301010803" pitchFamily="18" charset="0"/>
                        </a:rPr>
                        <a:t>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-0.430 (P = 0.394)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Baseline probability of ~39.4% of reading eBooks at </a:t>
                      </a:r>
                      <a:r>
                        <a:rPr lang="en-US" sz="1400" b="0" i="1" dirty="0">
                          <a:latin typeface="Garamond" panose="02020404030301010803" pitchFamily="18" charset="0"/>
                        </a:rPr>
                        <a:t>Age </a:t>
                      </a:r>
                      <a:r>
                        <a:rPr lang="en-US" sz="1400" b="0" dirty="0">
                          <a:latin typeface="Garamond" panose="02020404030301010803" pitchFamily="18" charset="0"/>
                        </a:rPr>
                        <a:t>= 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98128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Age Coefficient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0.00847 (P = 0.055)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Not significant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0.00358 (P = 0.226)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Not significant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-0.00656 (P = 0.0056)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Statistically significant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82042441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Deviance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N = 1204.0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R = 1200.3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Very small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N = 2177.8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R = 2176.4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Garamond" panose="02020404030301010803" pitchFamily="18" charset="0"/>
                        </a:rPr>
                        <a:t>Very small 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N = 3044.4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R = 3036.7</a:t>
                      </a:r>
                    </a:p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Very small reduction, but better than others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47497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Interpretation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Age does not significantly predict whether someone reads printed books.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Age does not significantly predict whether someone reads audio books.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Garamond" panose="02020404030301010803" pitchFamily="18" charset="0"/>
                        </a:rPr>
                        <a:t>Older respondents are significantly less likely to read eBooks than younger 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280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7974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577CA-97EB-7DA7-469E-F6DAAA326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B93FA2-72B5-6F98-A1D0-AB7AA0A726E5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3100F-EA4C-34FE-C035-A2D51B77C1AD}"/>
              </a:ext>
            </a:extLst>
          </p:cNvPr>
          <p:cNvSpPr/>
          <p:nvPr/>
        </p:nvSpPr>
        <p:spPr>
          <a:xfrm>
            <a:off x="0" y="6509135"/>
            <a:ext cx="1219200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Data Preprocessing | Hypothesis Testing | Machine Learning Models | Interpreting Results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35B795B-B441-2D0D-9160-8B8AACE5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Interpreting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8E5D1C-8DBA-7341-2B01-CE913153695B}"/>
              </a:ext>
            </a:extLst>
          </p:cNvPr>
          <p:cNvSpPr txBox="1"/>
          <p:nvPr/>
        </p:nvSpPr>
        <p:spPr>
          <a:xfrm>
            <a:off x="391886" y="1933407"/>
            <a:ext cx="114082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Hypothesis Test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Correlation Analysis: There is no correlation between </a:t>
            </a:r>
            <a:r>
              <a:rPr lang="en-US" i="1" dirty="0">
                <a:latin typeface="Garamond" panose="02020404030301010803" pitchFamily="18" charset="0"/>
              </a:rPr>
              <a:t>Age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i="1" dirty="0">
                <a:latin typeface="Garamond" panose="02020404030301010803" pitchFamily="18" charset="0"/>
              </a:rPr>
              <a:t>Num_of_Books</a:t>
            </a:r>
            <a:r>
              <a:rPr lang="en-US" dirty="0">
                <a:latin typeface="Garamond" panose="02020404030301010803" pitchFamily="18" charset="0"/>
              </a:rPr>
              <a:t>, suggesting that age is not related to reading volume.</a:t>
            </a:r>
          </a:p>
          <a:p>
            <a:r>
              <a:rPr lang="en-US" b="1" dirty="0">
                <a:latin typeface="Garamond" panose="02020404030301010803" pitchFamily="18" charset="0"/>
              </a:rPr>
              <a:t>Machine Learning Models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Linear Regression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The relationship between </a:t>
            </a:r>
            <a:r>
              <a:rPr lang="en-US" i="1" dirty="0">
                <a:latin typeface="Garamond" panose="02020404030301010803" pitchFamily="18" charset="0"/>
              </a:rPr>
              <a:t>Age</a:t>
            </a:r>
            <a:r>
              <a:rPr lang="en-US" dirty="0">
                <a:latin typeface="Garamond" panose="02020404030301010803" pitchFamily="18" charset="0"/>
              </a:rPr>
              <a:t> and </a:t>
            </a:r>
            <a:r>
              <a:rPr lang="en-US" i="1" dirty="0">
                <a:latin typeface="Garamond" panose="02020404030301010803" pitchFamily="18" charset="0"/>
              </a:rPr>
              <a:t>Num_of_Books</a:t>
            </a:r>
            <a:r>
              <a:rPr lang="en-US" dirty="0">
                <a:latin typeface="Garamond" panose="02020404030301010803" pitchFamily="18" charset="0"/>
              </a:rPr>
              <a:t> is statistically significant, but extremely weak. Age is an insufficient predictor of reading frequency.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Logistic Regression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Younger reads are significantly more likely to purchase eBooks than older readers.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No significant relationship between printed books and age, suggesting there is likely broad appeal for this format.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No significant relationship between audio books and age, suggesting there is broad disinterest in this format.</a:t>
            </a:r>
          </a:p>
          <a:p>
            <a:r>
              <a:rPr lang="en-US" b="1" dirty="0">
                <a:latin typeface="Garamond" panose="02020404030301010803" pitchFamily="18" charset="0"/>
              </a:rPr>
              <a:t>Overall Conclusions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Age is not a strong determinant of reading habits but may play a role in </a:t>
            </a:r>
            <a:r>
              <a:rPr lang="en-US">
                <a:latin typeface="Garamond" panose="02020404030301010803" pitchFamily="18" charset="0"/>
              </a:rPr>
              <a:t>more minor preferences</a:t>
            </a:r>
            <a:r>
              <a:rPr lang="en-US" dirty="0">
                <a:latin typeface="Garamond" panose="02020404030301010803" pitchFamily="18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9181F-C24D-D3A5-4DF8-65BAAAD064BA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Data Preprocessing | Hypothesis Testing | Machine Learning Models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Interpreting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6F948B-3A4E-5189-31C4-4AD905AEBE62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13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1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905EB-62F2-8B17-D62B-0DDDA2C96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4EFA141-8AE6-A7DB-ECDE-D6E4D6D0CC1B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12628C-264A-73FB-CA58-F18686AC5DF2}"/>
              </a:ext>
            </a:extLst>
          </p:cNvPr>
          <p:cNvSpPr/>
          <p:nvPr/>
        </p:nvSpPr>
        <p:spPr>
          <a:xfrm>
            <a:off x="0" y="6509135"/>
            <a:ext cx="1219200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Data Preprocessing | Hypothesis Testing | Machine Learning Models | Interpreting Results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CB5ECA-0421-6971-7CB0-4C19F86CF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Expectations &amp;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D8B24-F720-7774-82A2-02FACAC1E02B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Data Preprocessing | Hypothesis Testing | Machine Learning Models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Interpreting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57561-6477-0E10-D00E-066227ED2D30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14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8D7D4-98CE-70DC-F7B9-15E6BD688003}"/>
              </a:ext>
            </a:extLst>
          </p:cNvPr>
          <p:cNvSpPr txBox="1"/>
          <p:nvPr/>
        </p:nvSpPr>
        <p:spPr>
          <a:xfrm>
            <a:off x="391886" y="1933407"/>
            <a:ext cx="11408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Expectations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Expected results to show that older people read more than younger people.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Expected printed books to book popular overall, eBooks to be popular for younger-middle aged respondents, and audio books to be popular only among younger readers.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b="1" dirty="0">
                <a:latin typeface="Garamond" panose="02020404030301010803" pitchFamily="18" charset="0"/>
              </a:rPr>
              <a:t>Recommendations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Personalize marketing campaigns to specific demographics based on book format.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Test audio and/or eBook exclusive book releases, especially for books aimed toward older readers.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Implement Goodreads membership tier, partner with Audible and/or Kindle to increase digital book format usage.</a:t>
            </a:r>
          </a:p>
        </p:txBody>
      </p:sp>
    </p:spTree>
    <p:extLst>
      <p:ext uri="{BB962C8B-B14F-4D97-AF65-F5344CB8AC3E}">
        <p14:creationId xmlns:p14="http://schemas.microsoft.com/office/powerpoint/2010/main" val="302687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7000"/>
                    </a14:imgEffect>
                  </a14:imgLayer>
                </a14:imgProps>
              </a:ext>
            </a:extLst>
          </a:blip>
          <a:srcRect/>
          <a:stretch>
            <a:fillRect l="-4000" t="-4000" b="-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5AD637-2DCB-7FA4-4C47-4DC9A9BFE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35FA73-1D1E-A04D-D246-92E78945DB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3A273C-F2CD-59B7-BE34-2081C240A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9948" y="2653661"/>
            <a:ext cx="7832105" cy="1550679"/>
          </a:xfrm>
        </p:spPr>
        <p:txBody>
          <a:bodyPr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Thank you!</a:t>
            </a:r>
            <a:b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4266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55815-64C3-2415-00BE-14FF7C1F8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1E05019-1907-A6CA-4FE6-815AAE22B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7A7420-2EBC-079D-05CB-0BA63E49C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27B173-78C3-3C55-AC52-410B52203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3D4163F-4F34-7F9F-2F7A-170FC2DE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7053A-0E6E-3748-9C60-1DBFE68B5891}"/>
              </a:ext>
            </a:extLst>
          </p:cNvPr>
          <p:cNvSpPr txBox="1"/>
          <p:nvPr/>
        </p:nvSpPr>
        <p:spPr>
          <a:xfrm>
            <a:off x="508000" y="475011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Problem Identification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45E971-8FD9-9FF6-E935-972E21CF2462}"/>
              </a:ext>
            </a:extLst>
          </p:cNvPr>
          <p:cNvSpPr txBox="1"/>
          <p:nvPr/>
        </p:nvSpPr>
        <p:spPr>
          <a:xfrm>
            <a:off x="2844800" y="475011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Data 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90D16F-9F57-6C0F-CBD6-20C0D8A224FE}"/>
              </a:ext>
            </a:extLst>
          </p:cNvPr>
          <p:cNvSpPr txBox="1"/>
          <p:nvPr/>
        </p:nvSpPr>
        <p:spPr>
          <a:xfrm>
            <a:off x="5181600" y="475011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Hypothesis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0EA06C-2D37-6147-5FC1-5A72A9952B20}"/>
              </a:ext>
            </a:extLst>
          </p:cNvPr>
          <p:cNvSpPr txBox="1"/>
          <p:nvPr/>
        </p:nvSpPr>
        <p:spPr>
          <a:xfrm>
            <a:off x="7518400" y="475011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Machine Learning Models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EC5C0-BEEB-7E9E-242C-E206F15509B2}"/>
              </a:ext>
            </a:extLst>
          </p:cNvPr>
          <p:cNvSpPr txBox="1"/>
          <p:nvPr/>
        </p:nvSpPr>
        <p:spPr>
          <a:xfrm>
            <a:off x="9855200" y="475011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Interpreting Results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E98E2D-BA91-332A-1834-005ED2B5B010}"/>
              </a:ext>
            </a:extLst>
          </p:cNvPr>
          <p:cNvSpPr/>
          <p:nvPr/>
        </p:nvSpPr>
        <p:spPr>
          <a:xfrm>
            <a:off x="508000" y="2688154"/>
            <a:ext cx="1828800" cy="1828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Search Inventory outline">
            <a:extLst>
              <a:ext uri="{FF2B5EF4-FFF2-40B4-BE49-F238E27FC236}">
                <a16:creationId xmlns:a16="http://schemas.microsoft.com/office/drawing/2014/main" id="{DAFDB116-41BC-C9B3-9E13-8702FF4A1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65200" y="3145354"/>
            <a:ext cx="914400" cy="9144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08F115-8FFA-E65A-5CAE-700F789E1493}"/>
              </a:ext>
            </a:extLst>
          </p:cNvPr>
          <p:cNvSpPr/>
          <p:nvPr/>
        </p:nvSpPr>
        <p:spPr>
          <a:xfrm>
            <a:off x="2844800" y="2688154"/>
            <a:ext cx="1828800" cy="1828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Bar chart outline">
            <a:extLst>
              <a:ext uri="{FF2B5EF4-FFF2-40B4-BE49-F238E27FC236}">
                <a16:creationId xmlns:a16="http://schemas.microsoft.com/office/drawing/2014/main" id="{0FCB847A-6D82-E888-2A52-EE257AEF8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207798" y="3053914"/>
            <a:ext cx="1097280" cy="109728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57D60FD-20E2-5166-36F9-763EE528DAAF}"/>
              </a:ext>
            </a:extLst>
          </p:cNvPr>
          <p:cNvSpPr/>
          <p:nvPr/>
        </p:nvSpPr>
        <p:spPr>
          <a:xfrm>
            <a:off x="5181600" y="2688154"/>
            <a:ext cx="1828800" cy="1828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Scientist male outline">
            <a:extLst>
              <a:ext uri="{FF2B5EF4-FFF2-40B4-BE49-F238E27FC236}">
                <a16:creationId xmlns:a16="http://schemas.microsoft.com/office/drawing/2014/main" id="{808F56A5-D10D-645A-1E7F-9397B014B3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547360" y="3053914"/>
            <a:ext cx="1097280" cy="109728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9E11D2F-0AB1-2B23-6632-080F05A3DF6B}"/>
              </a:ext>
            </a:extLst>
          </p:cNvPr>
          <p:cNvSpPr/>
          <p:nvPr/>
        </p:nvSpPr>
        <p:spPr>
          <a:xfrm>
            <a:off x="7518400" y="2688154"/>
            <a:ext cx="1828800" cy="1828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Remote learning language outline">
            <a:extLst>
              <a:ext uri="{FF2B5EF4-FFF2-40B4-BE49-F238E27FC236}">
                <a16:creationId xmlns:a16="http://schemas.microsoft.com/office/drawing/2014/main" id="{B19E36DC-7A18-613A-447D-88D17DF1B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7884160" y="3053914"/>
            <a:ext cx="1097280" cy="109728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73BAC0F-DF3B-CFC6-C950-E9A8F28D09D9}"/>
              </a:ext>
            </a:extLst>
          </p:cNvPr>
          <p:cNvSpPr/>
          <p:nvPr/>
        </p:nvSpPr>
        <p:spPr>
          <a:xfrm>
            <a:off x="9855200" y="2688154"/>
            <a:ext cx="1828800" cy="18288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Presentation with pie chart outline">
            <a:extLst>
              <a:ext uri="{FF2B5EF4-FFF2-40B4-BE49-F238E27FC236}">
                <a16:creationId xmlns:a16="http://schemas.microsoft.com/office/drawing/2014/main" id="{BB7C5BE2-7D9E-F3EC-7785-64694FFE6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220960" y="3053914"/>
            <a:ext cx="1097280" cy="109728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21113B1-95B0-23CA-C338-86CC2F674CC2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CCB64D-98E5-6168-1B8A-C80F108B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9113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Agenda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7AB146-A14E-32C2-D95C-84BCA824ACEC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61FEB22-79F6-EBB6-ADAD-E9F1021C719C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2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966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1A74B-9162-B919-BC0F-CB2EA928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25C2B71-519C-ED1A-3EC4-45C3A4E7A57C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53B68B-A798-AB91-C932-CA2FD1A9EED2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Data Preprocessing | Hypothesis Testing | Machine Learning Models | Interpreting 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7A008C-BDA3-B2BB-DD50-7D3D414F9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11117"/>
              </p:ext>
            </p:extLst>
          </p:nvPr>
        </p:nvGraphicFramePr>
        <p:xfrm>
          <a:off x="204120" y="1756544"/>
          <a:ext cx="11783760" cy="45720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577414">
                  <a:extLst>
                    <a:ext uri="{9D8B030D-6E8A-4147-A177-3AD203B41FA5}">
                      <a16:colId xmlns:a16="http://schemas.microsoft.com/office/drawing/2014/main" val="2817928090"/>
                    </a:ext>
                  </a:extLst>
                </a:gridCol>
                <a:gridCol w="1239982">
                  <a:extLst>
                    <a:ext uri="{9D8B030D-6E8A-4147-A177-3AD203B41FA5}">
                      <a16:colId xmlns:a16="http://schemas.microsoft.com/office/drawing/2014/main" val="4092754368"/>
                    </a:ext>
                  </a:extLst>
                </a:gridCol>
                <a:gridCol w="7966364">
                  <a:extLst>
                    <a:ext uri="{9D8B030D-6E8A-4147-A177-3AD203B41FA5}">
                      <a16:colId xmlns:a16="http://schemas.microsoft.com/office/drawing/2014/main" val="2578632214"/>
                    </a:ext>
                  </a:extLst>
                </a:gridCol>
              </a:tblGrid>
              <a:tr h="24727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latin typeface="Garamond" panose="02020404030301010803" pitchFamily="18" charset="0"/>
                        </a:rPr>
                        <a:t>Reading Habit Dataset</a:t>
                      </a:r>
                      <a:r>
                        <a:rPr lang="en-US" sz="1400" dirty="0">
                          <a:latin typeface="Garamond" panose="02020404030301010803" pitchFamily="18" charset="0"/>
                        </a:rPr>
                        <a:t>, Pew Research Center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20789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latin typeface="Garamond" panose="02020404030301010803" pitchFamily="18" charset="0"/>
                        </a:rPr>
                        <a:t>Age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Ratio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Age of respondent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524924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Garamond" panose="02020404030301010803" pitchFamily="18" charset="0"/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Sex of respondent (M/F)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298128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Garamond" panose="02020404030301010803" pitchFamily="18" charset="0"/>
                        </a:rPr>
                        <a:t>Race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Race of respondent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8554908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Garamond" panose="02020404030301010803" pitchFamily="18" charset="0"/>
                        </a:rPr>
                        <a:t>Marital_Status</a:t>
                      </a:r>
                      <a:endParaRPr lang="en-US" sz="1400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Marital status of respondent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466025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Garamond" panose="02020404030301010803" pitchFamily="18" charset="0"/>
                        </a:rPr>
                        <a:t>Education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Highest education level achieved by respondent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042441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Garamond" panose="02020404030301010803" pitchFamily="18" charset="0"/>
                        </a:rPr>
                        <a:t>Employment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Employment status of respondent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647497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Garamond" panose="02020404030301010803" pitchFamily="18" charset="0"/>
                        </a:rPr>
                        <a:t>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Income range of respondent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857257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i="1" dirty="0" err="1">
                          <a:latin typeface="Garamond" panose="02020404030301010803" pitchFamily="18" charset="0"/>
                        </a:rPr>
                        <a:t>Num_of_Books</a:t>
                      </a:r>
                      <a:endParaRPr lang="en-US" sz="1400" b="1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Garamond" panose="02020404030301010803" pitchFamily="18" charset="0"/>
                        </a:rPr>
                        <a:t>Number of books respondent has read in the previous 12 months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369510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latin typeface="Garamond" panose="02020404030301010803" pitchFamily="18" charset="0"/>
                        </a:rPr>
                        <a:t>Printed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Has the respondent read any printed books in the previous 12 months (Y/N)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4280730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latin typeface="Garamond" panose="02020404030301010803" pitchFamily="18" charset="0"/>
                        </a:rPr>
                        <a:t>Audio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Has the respondent read any audio books in the previous 12 months (Y/N)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311438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latin typeface="Garamond" panose="02020404030301010803" pitchFamily="18" charset="0"/>
                        </a:rPr>
                        <a:t>EBooks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Garamond" panose="02020404030301010803" pitchFamily="18" charset="0"/>
                        </a:rPr>
                        <a:t>Has the respondent read any eBooks in the previous 12 months (Y/N)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831081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Garamond" panose="02020404030301010803" pitchFamily="18" charset="0"/>
                        </a:rPr>
                        <a:t>Acquisition_Method</a:t>
                      </a:r>
                      <a:endParaRPr lang="en-US" sz="1400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How does the respondent acquire their books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71104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Garamond" panose="02020404030301010803" pitchFamily="18" charset="0"/>
                        </a:rPr>
                        <a:t>Daily_News</a:t>
                      </a:r>
                      <a:r>
                        <a:rPr lang="en-US" sz="1400" i="1" dirty="0">
                          <a:latin typeface="Garamond" panose="02020404030301010803" pitchFamily="18" charset="0"/>
                        </a:rPr>
                        <a:t>/Newspaper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Does the respondent read any daily news and/or newspapers 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238042"/>
                  </a:ext>
                </a:extLst>
              </a:tr>
              <a:tr h="247270">
                <a:tc>
                  <a:txBody>
                    <a:bodyPr/>
                    <a:lstStyle/>
                    <a:p>
                      <a:r>
                        <a:rPr lang="en-US" sz="1400" i="1" dirty="0" err="1">
                          <a:latin typeface="Garamond" panose="02020404030301010803" pitchFamily="18" charset="0"/>
                        </a:rPr>
                        <a:t>Maganizes_Jounrals</a:t>
                      </a:r>
                      <a:endParaRPr lang="en-US" sz="1400" i="1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Garamond" panose="02020404030301010803" pitchFamily="18" charset="0"/>
                        </a:rPr>
                        <a:t>Does the respondent read any magazines and/or journals (Y/N)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811634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8095B6BB-097D-93F0-D4A1-0CC77645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Dataset &amp; 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D277FD-06D8-D5BA-9C02-5B0DEED15BCC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3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261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52EFFBF-3A79-67B0-5C1F-69BEC5E17A02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312B9D-7DDA-462A-3813-655C3F9FADD0}"/>
              </a:ext>
            </a:extLst>
          </p:cNvPr>
          <p:cNvSpPr/>
          <p:nvPr/>
        </p:nvSpPr>
        <p:spPr>
          <a:xfrm>
            <a:off x="0" y="6509135"/>
            <a:ext cx="1219200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Data Preprocessing | Hypothesis Testing | Machine Learning Models | Interpreting Results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8FF08E-034B-1652-397D-682611D8F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Uses and 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81FEC8-FA7A-F2DD-5630-EB4933440C79}"/>
              </a:ext>
            </a:extLst>
          </p:cNvPr>
          <p:cNvSpPr txBox="1"/>
          <p:nvPr/>
        </p:nvSpPr>
        <p:spPr>
          <a:xfrm>
            <a:off x="391886" y="1933407"/>
            <a:ext cx="114082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Is there a significant relationship between reading habits and age?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Do older people actually read more?</a:t>
            </a:r>
          </a:p>
          <a:p>
            <a:pPr lvl="1"/>
            <a:endParaRPr lang="en-US" dirty="0">
              <a:latin typeface="Garamond" panose="02020404030301010803" pitchFamily="18" charset="0"/>
            </a:endParaRPr>
          </a:p>
          <a:p>
            <a:r>
              <a:rPr lang="en-US" dirty="0">
                <a:latin typeface="Garamond" panose="02020404030301010803" pitchFamily="18" charset="0"/>
              </a:rPr>
              <a:t>Potential Limitations: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Response Bias – Respondents may feel they should give more socially desirable answers.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Limited Timeframe – Results are only of reading habits from previous 12 months, not overtime. Circumstances may affect responses.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Binary Responses – Variables that are binary won’t account for preference or frequency.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Book Length – No variable to account for book length. Somebody who read 97 book in the past twelve months could have been reading 97 books under 50 pages and somebody who read 1 book in the past twelve months could have read one encyclopedia.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9C18A8-8A8D-796A-3F5C-31963F9292FB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Data Preprocessing | Hypothesis Testing | Machine Learning Models | Interpreting 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C51C3D-7B99-85EC-C5B6-E504D89D2244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4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05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81BEA-58DF-8795-39F4-1978F946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8E082B9-9434-8F03-1A7C-3C51F8C0401E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BBC304-842F-51B4-B59F-3BEBD50C16BB}"/>
              </a:ext>
            </a:extLst>
          </p:cNvPr>
          <p:cNvSpPr/>
          <p:nvPr/>
        </p:nvSpPr>
        <p:spPr>
          <a:xfrm>
            <a:off x="0" y="6509135"/>
            <a:ext cx="1219200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Data Preprocessing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Hypothesis Testing | Machine Learning Models | Interpreting Results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02035-489D-5DF3-BEF5-EB72F708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Data Cleaning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B85E4-F39F-9936-E823-52ED38EE45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2" t="13369" b="61885"/>
          <a:stretch/>
        </p:blipFill>
        <p:spPr>
          <a:xfrm>
            <a:off x="658679" y="2362874"/>
            <a:ext cx="10874642" cy="348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EB63C-274B-F0C1-2A3A-69A5605F4F8C}"/>
              </a:ext>
            </a:extLst>
          </p:cNvPr>
          <p:cNvSpPr txBox="1"/>
          <p:nvPr/>
        </p:nvSpPr>
        <p:spPr>
          <a:xfrm>
            <a:off x="390144" y="1929384"/>
            <a:ext cx="1141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Some columns had incorrect or confusing names that I relabeled below: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8641B0-EC1F-7670-F784-31FE44040AA3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Data Preprocessing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Hypothesis Testing | Machine Learning Models | Interpreting Results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ED089-EE77-5960-D49E-25855A5297CB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5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C44C16-D71D-AA57-C310-7BC93A747EE1}"/>
              </a:ext>
            </a:extLst>
          </p:cNvPr>
          <p:cNvSpPr txBox="1"/>
          <p:nvPr/>
        </p:nvSpPr>
        <p:spPr>
          <a:xfrm>
            <a:off x="390144" y="3097876"/>
            <a:ext cx="114117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Dataset required no cleaning beyond renaming variables during preprocessing.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No erroneous values in important variables (</a:t>
            </a:r>
            <a:r>
              <a:rPr lang="en-US" i="1" dirty="0">
                <a:latin typeface="Garamond" panose="02020404030301010803" pitchFamily="18" charset="0"/>
              </a:rPr>
              <a:t>Age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i="1" dirty="0">
                <a:latin typeface="Garamond" panose="02020404030301010803" pitchFamily="18" charset="0"/>
              </a:rPr>
              <a:t>Num_of_Books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i="1" dirty="0">
                <a:latin typeface="Garamond" panose="02020404030301010803" pitchFamily="18" charset="0"/>
              </a:rPr>
              <a:t>Printed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i="1" dirty="0">
                <a:latin typeface="Garamond" panose="02020404030301010803" pitchFamily="18" charset="0"/>
              </a:rPr>
              <a:t>Audio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i="1" dirty="0">
                <a:latin typeface="Garamond" panose="02020404030301010803" pitchFamily="18" charset="0"/>
              </a:rPr>
              <a:t>EBooks</a:t>
            </a:r>
            <a:r>
              <a:rPr lang="en-US" dirty="0">
                <a:latin typeface="Garamond" panose="02020404030301010803" pitchFamily="18" charset="0"/>
              </a:rPr>
              <a:t>).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Garamond" panose="02020404030301010803" pitchFamily="18" charset="0"/>
              </a:rPr>
              <a:t>Age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 err="1">
                <a:latin typeface="Garamond" panose="02020404030301010803" pitchFamily="18" charset="0"/>
              </a:rPr>
              <a:t>Num_of_Books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had no missing or “Don’t know” values.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>
                <a:latin typeface="Garamond" panose="02020404030301010803" pitchFamily="18" charset="0"/>
              </a:rPr>
              <a:t>Printed</a:t>
            </a:r>
            <a:r>
              <a:rPr lang="en-US" dirty="0">
                <a:latin typeface="Garamond" panose="02020404030301010803" pitchFamily="18" charset="0"/>
              </a:rPr>
              <a:t>, </a:t>
            </a:r>
            <a:r>
              <a:rPr lang="en-US" i="1" dirty="0">
                <a:latin typeface="Garamond" panose="02020404030301010803" pitchFamily="18" charset="0"/>
              </a:rPr>
              <a:t>Audio</a:t>
            </a:r>
            <a:r>
              <a:rPr lang="en-US" dirty="0">
                <a:latin typeface="Garamond" panose="02020404030301010803" pitchFamily="18" charset="0"/>
              </a:rPr>
              <a:t>, and </a:t>
            </a:r>
            <a:r>
              <a:rPr lang="en-US" i="1" dirty="0">
                <a:latin typeface="Garamond" panose="02020404030301010803" pitchFamily="18" charset="0"/>
              </a:rPr>
              <a:t>EBooks </a:t>
            </a:r>
            <a:r>
              <a:rPr lang="en-US" dirty="0">
                <a:latin typeface="Garamond" panose="02020404030301010803" pitchFamily="18" charset="0"/>
              </a:rPr>
              <a:t>only had missing values when respondents answered that they read 0 books. 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Rows with “Don’t know” values were kept for potential significance between </a:t>
            </a:r>
            <a:r>
              <a:rPr lang="en-US" i="1" dirty="0">
                <a:latin typeface="Garamond" panose="02020404030301010803" pitchFamily="18" charset="0"/>
              </a:rPr>
              <a:t>Age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>
                <a:latin typeface="Garamond" panose="02020404030301010803" pitchFamily="18" charset="0"/>
              </a:rPr>
              <a:t>Num_of_Books </a:t>
            </a:r>
            <a:r>
              <a:rPr lang="en-US" dirty="0">
                <a:latin typeface="Garamond" panose="02020404030301010803" pitchFamily="18" charset="0"/>
              </a:rPr>
              <a:t>and removed later.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No respondent ID, duplicates are possible.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Outliers in </a:t>
            </a:r>
            <a:r>
              <a:rPr lang="en-US" i="1" dirty="0">
                <a:latin typeface="Garamond" panose="02020404030301010803" pitchFamily="18" charset="0"/>
              </a:rPr>
              <a:t>Age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 err="1">
                <a:latin typeface="Garamond" panose="02020404030301010803" pitchFamily="18" charset="0"/>
              </a:rPr>
              <a:t>Num_of_Books</a:t>
            </a:r>
            <a:r>
              <a:rPr lang="en-US" i="1" dirty="0">
                <a:latin typeface="Garamond" panose="02020404030301010803" pitchFamily="18" charset="0"/>
              </a:rPr>
              <a:t> </a:t>
            </a:r>
            <a:r>
              <a:rPr lang="en-US" dirty="0">
                <a:latin typeface="Garamond" panose="02020404030301010803" pitchFamily="18" charset="0"/>
              </a:rPr>
              <a:t>are still important and removing would remove ability to learn about certain age groups reading habits.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6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FF5DA-0C1D-48BD-B90A-240FA69D8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384E23E-5C16-09A3-2E22-10C918F35BF6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C4D75A-D7CF-0366-1804-7A517A475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Histograms – </a:t>
            </a:r>
            <a:r>
              <a:rPr lang="en-US" sz="4000" b="1" i="1" dirty="0" err="1">
                <a:solidFill>
                  <a:schemeClr val="bg1"/>
                </a:solidFill>
                <a:latin typeface="Garamond" panose="02020404030301010803" pitchFamily="18" charset="0"/>
              </a:rPr>
              <a:t>Num_of_Books</a:t>
            </a:r>
            <a:r>
              <a:rPr lang="en-US" sz="4000" b="1" i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&amp; </a:t>
            </a:r>
            <a:r>
              <a:rPr lang="en-US" sz="4000" b="1" i="1" dirty="0">
                <a:solidFill>
                  <a:schemeClr val="bg1"/>
                </a:solidFill>
                <a:latin typeface="Garamond" panose="02020404030301010803" pitchFamily="18" charset="0"/>
              </a:rPr>
              <a:t>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D7D8A-702B-D60A-DB4D-3F5F8E3B1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1" t="8426" b="71310"/>
          <a:stretch/>
        </p:blipFill>
        <p:spPr>
          <a:xfrm>
            <a:off x="2535995" y="1658674"/>
            <a:ext cx="7120011" cy="654402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graph of a number of books read&#10;&#10;Description automatically generated">
            <a:extLst>
              <a:ext uri="{FF2B5EF4-FFF2-40B4-BE49-F238E27FC236}">
                <a16:creationId xmlns:a16="http://schemas.microsoft.com/office/drawing/2014/main" id="{5D759382-937A-5E53-89BB-94CA6D1AC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5" y="3272502"/>
            <a:ext cx="5037668" cy="31089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8E56A7-7A4E-A2E8-1161-129C7FA37A57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Data Preprocessing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Hypothesis Testing | Machine Learning Models | Interpreting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F751ED-B9A2-A2D5-74B0-9035A1255E2D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6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5114F1-718A-EBC9-129E-86E9453A44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53" t="18176"/>
          <a:stretch/>
        </p:blipFill>
        <p:spPr>
          <a:xfrm>
            <a:off x="2535995" y="2389573"/>
            <a:ext cx="7120011" cy="753435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A graph of age and age&#10;&#10;Description automatically generated">
            <a:extLst>
              <a:ext uri="{FF2B5EF4-FFF2-40B4-BE49-F238E27FC236}">
                <a16:creationId xmlns:a16="http://schemas.microsoft.com/office/drawing/2014/main" id="{1C2FE21A-24BB-AADD-4CE2-688F0E3F2B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78" y="3272502"/>
            <a:ext cx="5037668" cy="31089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1513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F4D5F-A84A-B0D0-BCD6-17B3BEE6C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5D4AC5-4119-2442-504C-BA387DB72315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5870E0-5704-DE82-5DA1-633C5C616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Box Plots – </a:t>
            </a:r>
            <a:r>
              <a:rPr lang="en-US" sz="4000" b="1" i="1" dirty="0">
                <a:solidFill>
                  <a:schemeClr val="bg1"/>
                </a:solidFill>
                <a:latin typeface="Garamond" panose="02020404030301010803" pitchFamily="18" charset="0"/>
              </a:rPr>
              <a:t>Num_of_Books </a:t>
            </a:r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&amp; </a:t>
            </a:r>
            <a:r>
              <a:rPr lang="en-US" sz="4000" b="1" i="1" dirty="0">
                <a:solidFill>
                  <a:schemeClr val="bg1"/>
                </a:solidFill>
                <a:latin typeface="Garamond" panose="02020404030301010803" pitchFamily="18" charset="0"/>
              </a:rPr>
              <a:t>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5BE8DB-6AC7-10FD-8F0C-1469C3E3CBC5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Data Preprocessing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Hypothesis Testing | Machine Learning Models | Interpreting Results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BC73D-DB1E-945F-AED2-CFC541C58736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7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D39D29-F9A5-07F1-B86C-933FEE9408B8}"/>
              </a:ext>
            </a:extLst>
          </p:cNvPr>
          <p:cNvGrpSpPr/>
          <p:nvPr/>
        </p:nvGrpSpPr>
        <p:grpSpPr>
          <a:xfrm>
            <a:off x="708935" y="3292838"/>
            <a:ext cx="10774131" cy="3108960"/>
            <a:chOff x="708935" y="3273552"/>
            <a:chExt cx="10774131" cy="3108960"/>
          </a:xfrm>
        </p:grpSpPr>
        <p:pic>
          <p:nvPicPr>
            <p:cNvPr id="3" name="Picture 2" descr="A graph with a blue rectangle and black line&#10;&#10;Description automatically generated">
              <a:extLst>
                <a:ext uri="{FF2B5EF4-FFF2-40B4-BE49-F238E27FC236}">
                  <a16:creationId xmlns:a16="http://schemas.microsoft.com/office/drawing/2014/main" id="{1BC4C027-235A-93B4-6ABF-69D477F0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35" y="3273552"/>
              <a:ext cx="5032598" cy="310896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Picture 6" descr="A graph with a bar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5B86D4D4-00CE-6B57-4EC2-76018051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468" y="3273552"/>
              <a:ext cx="5032598" cy="310896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FD0ABC-5886-F062-DE84-9491D19BB6DF}"/>
              </a:ext>
            </a:extLst>
          </p:cNvPr>
          <p:cNvGrpSpPr/>
          <p:nvPr/>
        </p:nvGrpSpPr>
        <p:grpSpPr>
          <a:xfrm>
            <a:off x="7561016" y="1804687"/>
            <a:ext cx="4091488" cy="1259418"/>
            <a:chOff x="7561016" y="1747157"/>
            <a:chExt cx="4091488" cy="12594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3BCC59-4728-45F7-0D84-64055D81A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80" t="90844" r="48476"/>
            <a:stretch/>
          </p:blipFill>
          <p:spPr>
            <a:xfrm>
              <a:off x="7561016" y="2213282"/>
              <a:ext cx="4091488" cy="7932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88C2DB3-A324-B7B8-9AC6-283676D50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6415" b="95649"/>
            <a:stretch/>
          </p:blipFill>
          <p:spPr>
            <a:xfrm>
              <a:off x="8188477" y="1747157"/>
              <a:ext cx="2836566" cy="37704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909BD2-25C0-B0BF-E961-1E3F6EC563B5}"/>
              </a:ext>
            </a:extLst>
          </p:cNvPr>
          <p:cNvGrpSpPr/>
          <p:nvPr/>
        </p:nvGrpSpPr>
        <p:grpSpPr>
          <a:xfrm>
            <a:off x="536571" y="1683290"/>
            <a:ext cx="6658700" cy="1502212"/>
            <a:chOff x="536571" y="1642994"/>
            <a:chExt cx="6658700" cy="150221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7CB0E8-4157-177C-58E4-827183DBB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9" t="50572" r="52" b="39149"/>
            <a:stretch/>
          </p:blipFill>
          <p:spPr>
            <a:xfrm>
              <a:off x="536571" y="1642994"/>
              <a:ext cx="6658700" cy="70493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20EAD21-4642-992E-C7C1-D5E465E7E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36349" r="44380" b="53289"/>
            <a:stretch/>
          </p:blipFill>
          <p:spPr>
            <a:xfrm>
              <a:off x="539496" y="2434629"/>
              <a:ext cx="3718117" cy="7105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57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1BD20-6CB7-DCD0-B141-5548FF0F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A16505-B041-D251-FA54-3797DE0B23A7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2D1390C-AF05-A163-CF2F-BB27FAB4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Stacked Bar Chat – Book Format</a:t>
            </a:r>
          </a:p>
        </p:txBody>
      </p:sp>
      <p:pic>
        <p:nvPicPr>
          <p:cNvPr id="11" name="Picture 10" descr="A chart of a bar chart&#10;&#10;Description automatically generated">
            <a:extLst>
              <a:ext uri="{FF2B5EF4-FFF2-40B4-BE49-F238E27FC236}">
                <a16:creationId xmlns:a16="http://schemas.microsoft.com/office/drawing/2014/main" id="{07701955-0915-F61D-7053-11115A93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44" y="3041584"/>
            <a:ext cx="5386711" cy="332436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2B71AB-9672-827F-B5C6-4889CFF47F68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Data Preprocessing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Hypothesis Testing | Machine Learning Models | Interpreting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137182-D252-9BCF-1116-4C581170AFDC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8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3D1B88-1385-B259-8265-26D2D694A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543" y="1663926"/>
            <a:ext cx="6206912" cy="12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0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8A2C-D908-4A1B-CDBD-3B746F3E7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B119F8-CAAF-4F39-E30D-A07E526D89DC}"/>
              </a:ext>
            </a:extLst>
          </p:cNvPr>
          <p:cNvSpPr/>
          <p:nvPr/>
        </p:nvSpPr>
        <p:spPr>
          <a:xfrm>
            <a:off x="0" y="0"/>
            <a:ext cx="12192000" cy="1575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D305438-2071-0443-897F-2FBAEAEC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68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Garamond" panose="02020404030301010803" pitchFamily="18" charset="0"/>
              </a:rPr>
              <a:t>Correlation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FEC744-B960-48C6-D5C0-A4D322749F9A}"/>
              </a:ext>
            </a:extLst>
          </p:cNvPr>
          <p:cNvSpPr/>
          <p:nvPr/>
        </p:nvSpPr>
        <p:spPr>
          <a:xfrm>
            <a:off x="0" y="6509135"/>
            <a:ext cx="1178376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Problem Identification | Data Preprocessing | </a:t>
            </a:r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Hypothesis Testing </a:t>
            </a:r>
            <a:r>
              <a:rPr lang="en-US" sz="1600" dirty="0">
                <a:solidFill>
                  <a:schemeClr val="bg1"/>
                </a:solidFill>
                <a:latin typeface="Garamond" panose="02020404030301010803" pitchFamily="18" charset="0"/>
              </a:rPr>
              <a:t>| Machine Learning Models | Interpreting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38260F-4894-26B0-9C9F-A418C2BE2B85}"/>
              </a:ext>
            </a:extLst>
          </p:cNvPr>
          <p:cNvSpPr/>
          <p:nvPr/>
        </p:nvSpPr>
        <p:spPr>
          <a:xfrm>
            <a:off x="11783760" y="6509135"/>
            <a:ext cx="408240" cy="34886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Garamond" panose="02020404030301010803" pitchFamily="18" charset="0"/>
              </a:rPr>
              <a:t>9</a:t>
            </a:r>
            <a:endParaRPr lang="en-US" sz="1600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358B0-41D4-50D3-0380-A2F6608E60A5}"/>
              </a:ext>
            </a:extLst>
          </p:cNvPr>
          <p:cNvSpPr txBox="1"/>
          <p:nvPr/>
        </p:nvSpPr>
        <p:spPr>
          <a:xfrm>
            <a:off x="2494619" y="1696183"/>
            <a:ext cx="7202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Garamond" panose="02020404030301010803" pitchFamily="18" charset="0"/>
              </a:rPr>
              <a:t>Hypotheses</a:t>
            </a:r>
          </a:p>
          <a:p>
            <a:pPr algn="ctr"/>
            <a:r>
              <a:rPr lang="en-US" dirty="0">
                <a:latin typeface="Garamond" panose="02020404030301010803" pitchFamily="18" charset="0"/>
              </a:rPr>
              <a:t>H</a:t>
            </a:r>
            <a:r>
              <a:rPr lang="en-US" baseline="-25000" dirty="0">
                <a:latin typeface="Garamond" panose="02020404030301010803" pitchFamily="18" charset="0"/>
              </a:rPr>
              <a:t>0</a:t>
            </a:r>
            <a:r>
              <a:rPr lang="en-US" dirty="0">
                <a:latin typeface="Garamond" panose="02020404030301010803" pitchFamily="18" charset="0"/>
              </a:rPr>
              <a:t>: There is no correlation between </a:t>
            </a:r>
            <a:r>
              <a:rPr lang="en-US" i="1" dirty="0">
                <a:latin typeface="Garamond" panose="02020404030301010803" pitchFamily="18" charset="0"/>
              </a:rPr>
              <a:t>Age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>
                <a:latin typeface="Garamond" panose="02020404030301010803" pitchFamily="18" charset="0"/>
              </a:rPr>
              <a:t>Num_of_Books</a:t>
            </a:r>
          </a:p>
          <a:p>
            <a:pPr algn="ctr"/>
            <a:r>
              <a:rPr lang="en-US" dirty="0">
                <a:latin typeface="Garamond" panose="02020404030301010803" pitchFamily="18" charset="0"/>
              </a:rPr>
              <a:t>H</a:t>
            </a:r>
            <a:r>
              <a:rPr lang="en-US" baseline="-25000" dirty="0">
                <a:latin typeface="Garamond" panose="02020404030301010803" pitchFamily="18" charset="0"/>
              </a:rPr>
              <a:t>a</a:t>
            </a:r>
            <a:r>
              <a:rPr lang="en-US" dirty="0">
                <a:latin typeface="Garamond" panose="02020404030301010803" pitchFamily="18" charset="0"/>
              </a:rPr>
              <a:t>: There is a correlation between </a:t>
            </a:r>
            <a:r>
              <a:rPr lang="en-US" i="1" dirty="0">
                <a:latin typeface="Garamond" panose="02020404030301010803" pitchFamily="18" charset="0"/>
              </a:rPr>
              <a:t>Age </a:t>
            </a:r>
            <a:r>
              <a:rPr lang="en-US" dirty="0">
                <a:latin typeface="Garamond" panose="02020404030301010803" pitchFamily="18" charset="0"/>
              </a:rPr>
              <a:t>and </a:t>
            </a:r>
            <a:r>
              <a:rPr lang="en-US" i="1" dirty="0">
                <a:latin typeface="Garamond" panose="02020404030301010803" pitchFamily="18" charset="0"/>
              </a:rPr>
              <a:t>Num_of_Books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D92DA-B0D6-420F-71E9-6832C6CD52EC}"/>
              </a:ext>
            </a:extLst>
          </p:cNvPr>
          <p:cNvSpPr txBox="1"/>
          <p:nvPr/>
        </p:nvSpPr>
        <p:spPr>
          <a:xfrm>
            <a:off x="3412405" y="5465577"/>
            <a:ext cx="5367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Garamond" panose="02020404030301010803" pitchFamily="18" charset="0"/>
              </a:rPr>
              <a:t>Results</a:t>
            </a:r>
          </a:p>
          <a:p>
            <a:pPr algn="ctr"/>
            <a:r>
              <a:rPr lang="en-US" dirty="0">
                <a:latin typeface="Garamond" panose="02020404030301010803" pitchFamily="18" charset="0"/>
              </a:rPr>
              <a:t>Correlation = 0.0524209; little to no correlation</a:t>
            </a:r>
          </a:p>
          <a:p>
            <a:pPr algn="ctr"/>
            <a:r>
              <a:rPr lang="en-US" dirty="0">
                <a:latin typeface="Garamond" panose="02020404030301010803" pitchFamily="18" charset="0"/>
              </a:rPr>
              <a:t>Fail to reject null hypothesis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817B7D-E81E-A15D-2D9D-3F2F14303C73}"/>
              </a:ext>
            </a:extLst>
          </p:cNvPr>
          <p:cNvGrpSpPr/>
          <p:nvPr/>
        </p:nvGrpSpPr>
        <p:grpSpPr>
          <a:xfrm>
            <a:off x="361915" y="2739742"/>
            <a:ext cx="11468171" cy="2605606"/>
            <a:chOff x="361915" y="2700787"/>
            <a:chExt cx="11468171" cy="2605606"/>
          </a:xfrm>
        </p:grpSpPr>
        <p:pic>
          <p:nvPicPr>
            <p:cNvPr id="24" name="Picture 23" descr="A graph of a number of books&#10;&#10;Description automatically generated">
              <a:extLst>
                <a:ext uri="{FF2B5EF4-FFF2-40B4-BE49-F238E27FC236}">
                  <a16:creationId xmlns:a16="http://schemas.microsoft.com/office/drawing/2014/main" id="{3A09420D-15AC-EA04-444B-16164BF43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040" y="2700787"/>
              <a:ext cx="4222046" cy="2605606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6FE8D7-D0D7-6F94-506D-344000447A24}"/>
                </a:ext>
              </a:extLst>
            </p:cNvPr>
            <p:cNvGrpSpPr/>
            <p:nvPr/>
          </p:nvGrpSpPr>
          <p:grpSpPr>
            <a:xfrm>
              <a:off x="361915" y="2979374"/>
              <a:ext cx="6884210" cy="2048432"/>
              <a:chOff x="169238" y="3068951"/>
              <a:chExt cx="6884210" cy="204843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FE02830-DFA3-BEC0-55E9-C07E6C842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1" r="-27" b="2178"/>
              <a:stretch/>
            </p:blipFill>
            <p:spPr>
              <a:xfrm>
                <a:off x="169238" y="3068951"/>
                <a:ext cx="6884210" cy="119252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B553B2F7-587C-DF8B-2108-AE84685D5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0582" y="4449626"/>
                <a:ext cx="3721522" cy="667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9629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993f01a-b5a4-4095-ab5d-c164fa2f8ed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5EE4280898324C8029D723A8398DA7" ma:contentTypeVersion="10" ma:contentTypeDescription="Create a new document." ma:contentTypeScope="" ma:versionID="80ce0119c694c34db98afd1f98adaaa2">
  <xsd:schema xmlns:xsd="http://www.w3.org/2001/XMLSchema" xmlns:xs="http://www.w3.org/2001/XMLSchema" xmlns:p="http://schemas.microsoft.com/office/2006/metadata/properties" xmlns:ns3="2993f01a-b5a4-4095-ab5d-c164fa2f8edb" xmlns:ns4="b62f056e-369f-4d22-80b0-64fd0a171e26" targetNamespace="http://schemas.microsoft.com/office/2006/metadata/properties" ma:root="true" ma:fieldsID="bf145b3d19f3d6c6ab247ffd914a4c92" ns3:_="" ns4:_="">
    <xsd:import namespace="2993f01a-b5a4-4095-ab5d-c164fa2f8edb"/>
    <xsd:import namespace="b62f056e-369f-4d22-80b0-64fd0a171e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93f01a-b5a4-4095-ab5d-c164fa2f8e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2f056e-369f-4d22-80b0-64fd0a171e2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3080AD-AA4E-4228-92D1-CCDAFB0472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453544-3F86-4525-A2E6-706803E8ED00}">
  <ds:schemaRefs>
    <ds:schemaRef ds:uri="http://purl.org/dc/elements/1.1/"/>
    <ds:schemaRef ds:uri="http://purl.org/dc/terms/"/>
    <ds:schemaRef ds:uri="b62f056e-369f-4d22-80b0-64fd0a171e26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2993f01a-b5a4-4095-ab5d-c164fa2f8ed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0D58500-D477-41A4-998C-5C6E41E0F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93f01a-b5a4-4095-ab5d-c164fa2f8edb"/>
    <ds:schemaRef ds:uri="b62f056e-369f-4d22-80b0-64fd0a171e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3966</TotalTime>
  <Words>1294</Words>
  <Application>Microsoft Office PowerPoint</Application>
  <PresentationFormat>Widescreen</PresentationFormat>
  <Paragraphs>181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Garamond</vt:lpstr>
      <vt:lpstr>Wingdings</vt:lpstr>
      <vt:lpstr>Office Theme</vt:lpstr>
      <vt:lpstr>Reading Habit Differences Across Ages Matthew A. Sabony MGMT-581L</vt:lpstr>
      <vt:lpstr>Agenda</vt:lpstr>
      <vt:lpstr>Dataset &amp; Variables</vt:lpstr>
      <vt:lpstr>Uses and Limitations</vt:lpstr>
      <vt:lpstr>Data Cleaning</vt:lpstr>
      <vt:lpstr>Histograms – Num_of_Books &amp; Age</vt:lpstr>
      <vt:lpstr>Box Plots – Num_of_Books &amp; Age</vt:lpstr>
      <vt:lpstr>Stacked Bar Chat – Book Format</vt:lpstr>
      <vt:lpstr>Correlation Analysis</vt:lpstr>
      <vt:lpstr>Simple Linear Regression</vt:lpstr>
      <vt:lpstr>Binary Logistic Regressions</vt:lpstr>
      <vt:lpstr>Binary Logistic Regressions cont.</vt:lpstr>
      <vt:lpstr>Interpreting Results</vt:lpstr>
      <vt:lpstr>Expectations &amp; Recommendations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Sabony</dc:creator>
  <cp:lastModifiedBy>Matthew Sabony</cp:lastModifiedBy>
  <cp:revision>11</cp:revision>
  <dcterms:created xsi:type="dcterms:W3CDTF">2024-11-24T20:52:39Z</dcterms:created>
  <dcterms:modified xsi:type="dcterms:W3CDTF">2024-12-03T08:41:09Z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0x0101003B5EE4280898324C8029D723A8398DA7</vt:lpwstr>
  </property>
</Properties>
</file>